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333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2" r:id="rId48"/>
    <p:sldId id="304" r:id="rId49"/>
    <p:sldId id="305" r:id="rId50"/>
    <p:sldId id="306" r:id="rId51"/>
    <p:sldId id="308" r:id="rId52"/>
    <p:sldId id="307" r:id="rId53"/>
    <p:sldId id="310" r:id="rId54"/>
    <p:sldId id="311" r:id="rId55"/>
    <p:sldId id="313" r:id="rId56"/>
    <p:sldId id="325" r:id="rId57"/>
    <p:sldId id="315" r:id="rId58"/>
    <p:sldId id="316" r:id="rId59"/>
    <p:sldId id="317" r:id="rId60"/>
    <p:sldId id="318" r:id="rId61"/>
    <p:sldId id="320" r:id="rId62"/>
    <p:sldId id="321" r:id="rId63"/>
    <p:sldId id="323" r:id="rId64"/>
    <p:sldId id="324" r:id="rId65"/>
    <p:sldId id="327" r:id="rId66"/>
    <p:sldId id="328" r:id="rId67"/>
    <p:sldId id="330" r:id="rId68"/>
    <p:sldId id="331" r:id="rId69"/>
    <p:sldId id="332" r:id="rId70"/>
    <p:sldId id="336" r:id="rId71"/>
    <p:sldId id="335" r:id="rId7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865216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5087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4422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3516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3089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81661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045597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24019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8040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3705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5093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6A7BA-8880-49E9-9E15-37E671508FDA}" type="datetimeFigureOut">
              <a:rPr lang="fr-FR" smtClean="0"/>
              <a:pPr/>
              <a:t>26/07/2015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9B709-5847-4781-BFA7-AD8130246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1385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commons.wikimedia.org/wiki/File:An%C3%ADbal_vencedor_contempla_por_primera_vez_Italia_desde_los_Alpes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p8.storage.canalblog.com/80/17/573015/38725800.jp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latribunedelart.com/spip.php?page=docbig&amp;id_document=16320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it.wikipedia.org/wiki/File:Giovanni_Battista_Tiepolo_069.jp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upload.wikimedia.org/wikipedia/commons/9/90/Alfred_Rethel_Hannibalszug_1.jpg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upload.wikimedia.org/wikipedia/commons/d/db/Alfred_Rethel_Hannibalszug_5.jpg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upload.wikimedia.org/wikipedia/commons/2/23/Paris_-_Jardin_des_Tuileries_-_S%C3%A9bastien_Slodtz_-_Hannibal_-_PA00085992_-_002.jpg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Œuvres d’art sur le thème d’Hannibal Barca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929313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Louvres (Paris)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Tapisserie (copie)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1535 (original) , XVII </a:t>
            </a:r>
            <a:r>
              <a:rPr lang="fr-FR" dirty="0" err="1" smtClean="0"/>
              <a:t>siecle</a:t>
            </a:r>
            <a:r>
              <a:rPr lang="fr-FR" dirty="0" smtClean="0"/>
              <a:t> (copie)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Bataille de Zama (extrait d’une série sur l’Histoire de Scipion)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Giulio Romano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007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http://www.histoire-fr.com/images/bataille_zama_tapisseri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844824"/>
            <a:ext cx="6228183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087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Fondation </a:t>
            </a:r>
            <a:r>
              <a:rPr lang="fr-FR" dirty="0" err="1" smtClean="0">
                <a:solidFill>
                  <a:schemeClr val="bg1"/>
                </a:solidFill>
              </a:rPr>
              <a:t>Selgas-Falgade</a:t>
            </a:r>
            <a:r>
              <a:rPr lang="fr-FR" dirty="0" smtClean="0">
                <a:solidFill>
                  <a:schemeClr val="bg1"/>
                </a:solidFill>
              </a:rPr>
              <a:t>) copie Musée de Saragosse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Huile sur toile (rococo)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1770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 vainqueur contemple pour la première fois l’Italie depuis les Alpes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Francisco de Goya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008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Tableau de Francisco de Goya qui représente Hannibal, victorieux, regardant l'Italie depuis les Alp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84784"/>
            <a:ext cx="62281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07896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</a:t>
            </a:r>
            <a:r>
              <a:rPr lang="fr-FR" dirty="0" err="1" smtClean="0">
                <a:solidFill>
                  <a:schemeClr val="bg1"/>
                </a:solidFill>
              </a:rPr>
              <a:t>Musei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Capitolini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Palazzo</a:t>
            </a:r>
            <a:r>
              <a:rPr lang="fr-FR" dirty="0" smtClean="0">
                <a:solidFill>
                  <a:schemeClr val="bg1"/>
                </a:solidFill>
              </a:rPr>
              <a:t> dei </a:t>
            </a:r>
            <a:r>
              <a:rPr lang="fr-FR" dirty="0" err="1" smtClean="0">
                <a:solidFill>
                  <a:schemeClr val="bg1"/>
                </a:solidFill>
              </a:rPr>
              <a:t>conservatori</a:t>
            </a:r>
            <a:r>
              <a:rPr lang="fr-FR" dirty="0" smtClean="0">
                <a:solidFill>
                  <a:schemeClr val="bg1"/>
                </a:solidFill>
              </a:rPr>
              <a:t>  (Rome)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Huile sur toile (rococo)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XVI </a:t>
            </a:r>
            <a:r>
              <a:rPr lang="fr-FR" dirty="0" err="1" smtClean="0"/>
              <a:t>eme</a:t>
            </a:r>
            <a:r>
              <a:rPr lang="fr-FR" dirty="0" smtClean="0"/>
              <a:t> siècle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 traversant les Alpes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Jacopo </a:t>
            </a:r>
            <a:r>
              <a:rPr lang="fr-FR" dirty="0" err="1" smtClean="0"/>
              <a:t>Ripanda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009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4" descr="http://www.repro-tableaux.com/kunst/jacopo_ripanda/hannibal_cross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2" y="1916832"/>
            <a:ext cx="6242180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72878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vendu aux enchères à Drouot en 2009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 à l’encre  de Chine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1980 (publicité Yaourt Martens)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Hannibal, la traversée des Alpes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Jacques Martin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010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http://p1.storage.canalblog.com/18/96/573015/38722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84784"/>
            <a:ext cx="62281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88229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vendu à Drouot en 2009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 encre de Chine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u="sng" dirty="0" smtClean="0"/>
          </a:p>
          <a:p>
            <a:r>
              <a:rPr lang="fr-FR" u="sng" dirty="0" smtClean="0"/>
              <a:t>Date</a:t>
            </a:r>
            <a:r>
              <a:rPr lang="fr-FR" dirty="0" smtClean="0"/>
              <a:t> </a:t>
            </a:r>
            <a:r>
              <a:rPr lang="fr-FR" dirty="0"/>
              <a:t>: 1980 (publicité Yaourt Martens) </a:t>
            </a:r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Les éléphants sur le Lac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Jacques Martin 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Eléphant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011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3554" name="Picture 2" descr="mar_3_bi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6156176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1376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des beaux arts de </a:t>
            </a:r>
            <a:r>
              <a:rPr lang="fr-FR" dirty="0" err="1" smtClean="0">
                <a:solidFill>
                  <a:schemeClr val="bg1"/>
                </a:solidFill>
              </a:rPr>
              <a:t>Chambery</a:t>
            </a:r>
            <a:r>
              <a:rPr lang="fr-FR" dirty="0" smtClean="0">
                <a:solidFill>
                  <a:schemeClr val="bg1"/>
                </a:solidFill>
              </a:rPr>
              <a:t>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Peinture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u="sng" dirty="0" smtClean="0"/>
          </a:p>
          <a:p>
            <a:r>
              <a:rPr lang="fr-FR" u="sng" dirty="0" smtClean="0"/>
              <a:t>Date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XVIII </a:t>
            </a:r>
            <a:r>
              <a:rPr lang="fr-FR" dirty="0" err="1" smtClean="0"/>
              <a:t>ème</a:t>
            </a:r>
            <a:r>
              <a:rPr lang="fr-FR" dirty="0" smtClean="0"/>
              <a:t> siècle 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 jurant haine aux Romains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Claudio Francesco BEAUMONT 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Serment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012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JPEG - 297 ko">
            <a:hlinkClick r:id="rId2" tooltip="JPEG - 297 ko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6228184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4938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Petit Palais (Paris)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Peinture 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1863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Bataille de Cannes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</a:t>
            </a:r>
            <a:r>
              <a:rPr lang="fr-FR" dirty="0" err="1" smtClean="0"/>
              <a:t>Chifflart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013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1506" name="Picture 2" descr="http://www.google.fr/url?source=imglanding&amp;ct=img&amp;q=http://www.histoire-fr.com/images/bataille_de_cannes.gif&amp;sa=X&amp;ei=-XdjVcmHHOuAywPByYKIBA&amp;ved=0CAkQ8wc&amp;usg=AFQjCNH3U9dj_78Zty1_8I09i8zOz8lkK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6228184" cy="3686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4920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national </a:t>
            </a:r>
            <a:r>
              <a:rPr lang="fr-FR" dirty="0" err="1" smtClean="0">
                <a:solidFill>
                  <a:schemeClr val="bg1"/>
                </a:solidFill>
              </a:rPr>
              <a:t>Magnin</a:t>
            </a:r>
            <a:r>
              <a:rPr lang="fr-FR" dirty="0" smtClean="0">
                <a:solidFill>
                  <a:schemeClr val="bg1"/>
                </a:solidFill>
              </a:rPr>
              <a:t> (Dijon)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Peinture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u="sng" dirty="0" smtClean="0"/>
          </a:p>
          <a:p>
            <a:r>
              <a:rPr lang="fr-FR" u="sng" dirty="0" smtClean="0"/>
              <a:t>Date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début XVII </a:t>
            </a:r>
            <a:r>
              <a:rPr lang="fr-FR" dirty="0" err="1" smtClean="0"/>
              <a:t>ème</a:t>
            </a:r>
            <a:r>
              <a:rPr lang="fr-FR" dirty="0" smtClean="0"/>
              <a:t> siècle 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Le Serment d’Hannibal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Martin FREMINET (d’après)  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Serment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014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0482" name="Picture 2" descr="http://www.culture.gouv.fr/Wave/image/joconde/0036/m501104_0000587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3876675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6821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</a:t>
            </a:r>
            <a:r>
              <a:rPr lang="fr-FR" dirty="0" err="1" smtClean="0">
                <a:solidFill>
                  <a:schemeClr val="bg1"/>
                </a:solidFill>
              </a:rPr>
              <a:t>Kunsthistorisches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museum</a:t>
            </a:r>
            <a:r>
              <a:rPr lang="fr-FR" dirty="0" smtClean="0">
                <a:solidFill>
                  <a:schemeClr val="bg1"/>
                </a:solidFill>
              </a:rPr>
              <a:t> (Vienne) 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Huile sur toile  (383*182 cm)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1725-1730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 découvrant la tête de son frère Hasdrubal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 Giovanni </a:t>
            </a:r>
            <a:r>
              <a:rPr lang="fr-FR" dirty="0" err="1" smtClean="0"/>
              <a:t>Battista</a:t>
            </a:r>
            <a:r>
              <a:rPr lang="fr-FR" dirty="0" smtClean="0"/>
              <a:t> Tiepolo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015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http://upload.wikimedia.org/wikipedia/commons/thumb/c/cb/Giovanni_Battista_Tiepolo_069.jpg/220px-Giovanni_Battista_Tiepolo_06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484784"/>
            <a:ext cx="2952328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63879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Vendu  chez </a:t>
            </a:r>
            <a:r>
              <a:rPr lang="fr-FR" dirty="0" err="1" smtClean="0">
                <a:solidFill>
                  <a:schemeClr val="bg1"/>
                </a:solidFill>
              </a:rPr>
              <a:t>Christies</a:t>
            </a:r>
            <a:r>
              <a:rPr lang="fr-FR" dirty="0" smtClean="0">
                <a:solidFill>
                  <a:schemeClr val="bg1"/>
                </a:solidFill>
              </a:rPr>
              <a:t> le 2 juillet 2013 (est. 3 à 5 M GBP) . Musée </a:t>
            </a:r>
            <a:r>
              <a:rPr lang="fr-FR" smtClean="0">
                <a:solidFill>
                  <a:schemeClr val="bg1"/>
                </a:solidFill>
              </a:rPr>
              <a:t>de Harvard 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huile sur toile (100*135,5 cm)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1625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 traversant les Alpes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Nicolas Poussin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016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http://upload.wikimedia.org/wikipedia/commons/f/fd/Hannibal_traversant_les_Alpes_%C3%A0_dos_d'%C3%A9l%C3%A9phant_-_Nicolas_Pouss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62281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29600" cy="1143000"/>
          </a:xfrm>
        </p:spPr>
        <p:txBody>
          <a:bodyPr/>
          <a:lstStyle/>
          <a:p>
            <a:r>
              <a:rPr lang="fr-FR" dirty="0" smtClean="0"/>
              <a:t>Thèmes des </a:t>
            </a:r>
            <a:r>
              <a:rPr lang="fr-FR" dirty="0" err="1" smtClean="0"/>
              <a:t>oeuvres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72136" y="1988840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83968" y="1988840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3968" y="3166736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450" y="3173793"/>
            <a:ext cx="2880320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Eléphant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2136" y="4509120"/>
            <a:ext cx="2880320" cy="648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Serment 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129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Cabinet des estampes et des dessins (Strasbourg)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Estampe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fin XVI </a:t>
            </a:r>
            <a:r>
              <a:rPr lang="fr-FR" dirty="0" err="1" smtClean="0"/>
              <a:t>eme</a:t>
            </a:r>
            <a:r>
              <a:rPr lang="fr-FR" dirty="0" smtClean="0"/>
              <a:t> siècle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Combat d’Hannibal et de Scipion 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Etienne DELAUNE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017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7410" name="Picture 2" descr="http://www.culture.gouv.fr/Wave/image/joconde/0774/m001302_0053079-0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6228184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9993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des beaux arts en réserve (Marseille BA155) gerard </a:t>
            </a:r>
            <a:r>
              <a:rPr lang="fr-FR" dirty="0" err="1" smtClean="0">
                <a:solidFill>
                  <a:schemeClr val="bg1"/>
                </a:solidFill>
              </a:rPr>
              <a:t>fabre</a:t>
            </a:r>
            <a:r>
              <a:rPr lang="fr-FR" dirty="0" smtClean="0">
                <a:solidFill>
                  <a:schemeClr val="bg1"/>
                </a:solidFill>
              </a:rPr>
              <a:t> [gfabre@mairie-marseille.fr]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huile sur toile (443*583 cm)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1832 , déposé par l’Etat en 1833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Le passage des alpes par Hannibal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Eloi Firmin FERON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018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Grandfils\Documents\claude\hannibal\feron Hannibal passant les al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857520"/>
            <a:ext cx="5328592" cy="4660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79908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d’art et d’histoire (Narbonne)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 , 32*42 cm, encre grise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1793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Scipion vainqueur des Carthaginois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Jacques GAMELIN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019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5362" name="Picture 2" descr="http://www.culture.gouv.fr/Wave/image/joconde/0816/m044586_861-4-1-1q530w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62281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93524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du </a:t>
            </a:r>
            <a:r>
              <a:rPr lang="fr-FR" dirty="0" err="1" smtClean="0">
                <a:solidFill>
                  <a:schemeClr val="bg1"/>
                </a:solidFill>
              </a:rPr>
              <a:t>louvre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dpt</a:t>
            </a:r>
            <a:r>
              <a:rPr lang="fr-FR" dirty="0" smtClean="0">
                <a:solidFill>
                  <a:schemeClr val="bg1"/>
                </a:solidFill>
              </a:rPr>
              <a:t> Arts graphiques)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 (55,6*38,1 cm)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XV </a:t>
            </a:r>
            <a:r>
              <a:rPr lang="fr-FR" dirty="0" err="1" smtClean="0"/>
              <a:t>ème</a:t>
            </a:r>
            <a:r>
              <a:rPr lang="fr-FR" dirty="0" smtClean="0"/>
              <a:t> siècle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Entrevue d’Hannibal et de Scipion 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</a:t>
            </a:r>
            <a:r>
              <a:rPr lang="fr-FR" dirty="0" err="1" smtClean="0"/>
              <a:t>Nicolo</a:t>
            </a:r>
            <a:r>
              <a:rPr lang="fr-FR" dirty="0" smtClean="0"/>
              <a:t> Dell ABATE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020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4340" name="Picture 4" descr="http://www.culture.gouv.fr/Wave/image/joconde/0203/m503501_d0008242-000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6235080" cy="4156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4716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d’art Histoire et Archéologie (Evreux)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Peinture (51,5*72,7 cm)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début XIX </a:t>
            </a:r>
            <a:r>
              <a:rPr lang="fr-FR" dirty="0" err="1" smtClean="0"/>
              <a:t>ème</a:t>
            </a:r>
            <a:r>
              <a:rPr lang="fr-FR" dirty="0" smtClean="0"/>
              <a:t> siècle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Vue de Spolète (Toscane)  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Jean Victor Bertin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021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3314" name="Picture 2" descr="http://www.culture.gouv.fr/Wave/image/joconde/0042/m070386_0000518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84784"/>
            <a:ext cx="6228183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37741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des beaux arts (Rennes) 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Estampe (32,8*44 cm)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XVII </a:t>
            </a:r>
            <a:r>
              <a:rPr lang="fr-FR" dirty="0" err="1" smtClean="0"/>
              <a:t>ème</a:t>
            </a:r>
            <a:r>
              <a:rPr lang="fr-FR" dirty="0" smtClean="0"/>
              <a:t> siècle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Scipion terrasse Hannibal   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Jérôme David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022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2290" name="Picture 2" descr="http://www.culture.gouv.fr/Wave/image/joconde/0687/m021102_0002471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62281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36888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David (Angers)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Sculpture (buste en Hermès)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1832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Buste Annibal enfant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Pierre Jean David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023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44824"/>
            <a:ext cx="2956553" cy="443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20255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</a:t>
            </a:r>
            <a:r>
              <a:rPr lang="fr-FR" dirty="0">
                <a:solidFill>
                  <a:schemeClr val="bg1"/>
                </a:solidFill>
              </a:rPr>
              <a:t>du </a:t>
            </a:r>
            <a:r>
              <a:rPr lang="fr-FR" dirty="0" err="1">
                <a:solidFill>
                  <a:schemeClr val="bg1"/>
                </a:solidFill>
              </a:rPr>
              <a:t>louvre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dpt</a:t>
            </a:r>
            <a:r>
              <a:rPr lang="fr-FR" dirty="0">
                <a:solidFill>
                  <a:schemeClr val="bg1"/>
                </a:solidFill>
              </a:rPr>
              <a:t> Arts graphiques) 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XIX </a:t>
            </a:r>
            <a:r>
              <a:rPr lang="fr-FR" dirty="0" err="1" smtClean="0"/>
              <a:t>ème</a:t>
            </a:r>
            <a:r>
              <a:rPr lang="fr-FR" dirty="0" smtClean="0"/>
              <a:t> siècle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Personnages antiques dans un paysage : Annibal et Pyrrhus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Eugène DELACROIX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024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42" name="Picture 2" descr="http://www.culture.gouv.fr/Wave/image/joconde/0155/m503501_d0122745-000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6235080" cy="4156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92112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</a:t>
            </a:r>
            <a:r>
              <a:rPr lang="fr-FR" dirty="0">
                <a:solidFill>
                  <a:schemeClr val="bg1"/>
                </a:solidFill>
              </a:rPr>
              <a:t>du </a:t>
            </a:r>
            <a:r>
              <a:rPr lang="fr-FR" dirty="0" err="1">
                <a:solidFill>
                  <a:schemeClr val="bg1"/>
                </a:solidFill>
              </a:rPr>
              <a:t>louvre</a:t>
            </a:r>
            <a:r>
              <a:rPr lang="fr-FR" dirty="0">
                <a:solidFill>
                  <a:schemeClr val="bg1"/>
                </a:solidFill>
              </a:rPr>
              <a:t> (</a:t>
            </a:r>
            <a:r>
              <a:rPr lang="fr-FR" dirty="0" err="1">
                <a:solidFill>
                  <a:schemeClr val="bg1"/>
                </a:solidFill>
              </a:rPr>
              <a:t>dpt</a:t>
            </a:r>
            <a:r>
              <a:rPr lang="fr-FR" dirty="0">
                <a:solidFill>
                  <a:schemeClr val="bg1"/>
                </a:solidFill>
              </a:rPr>
              <a:t> Arts graphiques) 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XVII </a:t>
            </a:r>
            <a:r>
              <a:rPr lang="fr-FR" dirty="0" err="1" smtClean="0"/>
              <a:t>ème</a:t>
            </a:r>
            <a:r>
              <a:rPr lang="fr-FR" dirty="0" smtClean="0"/>
              <a:t> siècle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Deux têtes dîtes d’Hannibal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Charles LE BRUN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025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9220" name="Picture 4" descr="http://www.culture.gouv.fr/Wave/image/joconde/0298/m503501_d0214135-000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6228184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52524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</a:t>
            </a:r>
            <a:r>
              <a:rPr lang="fr-FR" dirty="0" smtClean="0"/>
              <a:t>©</a:t>
            </a:r>
            <a:r>
              <a:rPr lang="fr-FR" dirty="0" smtClean="0">
                <a:solidFill>
                  <a:schemeClr val="bg1"/>
                </a:solidFill>
              </a:rPr>
              <a:t>Musée des beaux arts (Dijon) Photos </a:t>
            </a:r>
            <a:r>
              <a:rPr lang="fr-FR" dirty="0" err="1" smtClean="0">
                <a:solidFill>
                  <a:schemeClr val="bg1"/>
                </a:solidFill>
              </a:rPr>
              <a:t>Francois</a:t>
            </a:r>
            <a:r>
              <a:rPr lang="fr-FR" dirty="0" smtClean="0">
                <a:solidFill>
                  <a:schemeClr val="bg1"/>
                </a:solidFill>
              </a:rPr>
              <a:t> JAY 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Peinture (383*583 cm)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1859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Bataille de Trasimène   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Bénédict MASSON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026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348880"/>
            <a:ext cx="6012160" cy="412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94670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e france vie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1990"/>
            <a:ext cx="6456660" cy="6127370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3995936" y="2204864"/>
            <a:ext cx="720080" cy="57606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7164288" y="2636912"/>
            <a:ext cx="720080" cy="57606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987824" y="548680"/>
            <a:ext cx="720080" cy="57606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3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5508104" y="6093296"/>
            <a:ext cx="720080" cy="57606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7092280" y="4221088"/>
            <a:ext cx="720080" cy="57606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2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948264" y="1124744"/>
            <a:ext cx="720080" cy="57606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7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860032" y="2420888"/>
            <a:ext cx="720080" cy="57606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3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5652120" y="3501008"/>
            <a:ext cx="720080" cy="57606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2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076056" y="4869160"/>
            <a:ext cx="1152128" cy="64807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339752" y="5589240"/>
            <a:ext cx="720080" cy="57606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691680" y="3573016"/>
            <a:ext cx="864096" cy="720080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19 ?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6228184" y="1916832"/>
            <a:ext cx="432048" cy="504056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3275856" y="2708920"/>
            <a:ext cx="432048" cy="504056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627784" y="2348880"/>
            <a:ext cx="432048" cy="504056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779912" y="1772816"/>
            <a:ext cx="432048" cy="504056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555776" y="18864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Localisation des œuvres sur Hannibal </a:t>
            </a:r>
            <a:endParaRPr lang="fr-F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des beaux arts (Chambéry)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huile sur toile (130*163 cm)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1881 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 passant les Alpes 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Bénédict MASSON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027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Hannibal passant les Alpes - Benedict Mass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62281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9790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du </a:t>
            </a:r>
            <a:r>
              <a:rPr lang="fr-FR" dirty="0" err="1" smtClean="0">
                <a:solidFill>
                  <a:schemeClr val="bg1"/>
                </a:solidFill>
              </a:rPr>
              <a:t>louvre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dpt</a:t>
            </a:r>
            <a:r>
              <a:rPr lang="fr-FR" dirty="0" smtClean="0">
                <a:solidFill>
                  <a:schemeClr val="bg1"/>
                </a:solidFill>
              </a:rPr>
              <a:t> Arts graphiques)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 (38,9*57,4 cm)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début XVI </a:t>
            </a:r>
            <a:r>
              <a:rPr lang="fr-FR" dirty="0" err="1" smtClean="0"/>
              <a:t>ème</a:t>
            </a:r>
            <a:r>
              <a:rPr lang="fr-FR" dirty="0" smtClean="0"/>
              <a:t> siècle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Conférence de Scipion et Hannibal  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Giulio PIPPI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028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www.culture.gouv.fr/Wave/image/joconde/0204/m503501_d0100935-000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3419872" cy="2814293"/>
          </a:xfrm>
          <a:prstGeom prst="rect">
            <a:avLst/>
          </a:prstGeom>
          <a:noFill/>
        </p:spPr>
      </p:pic>
      <p:pic>
        <p:nvPicPr>
          <p:cNvPr id="11" name="Picture 2" descr="http://www.toms-pauli.ch/collection/images/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221088"/>
            <a:ext cx="3563888" cy="2216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79937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Mobilier National (Paris)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Tapisserie (494*286 cm)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1708-1710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La conférence de Scipion et Hannibal  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Jules ROMAIN 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029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www.culture.gouv.fr/Wave/image/joconde/0468/m505886_gmtt-37-009-27513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3095625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70428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national </a:t>
            </a:r>
            <a:r>
              <a:rPr lang="fr-FR" dirty="0" err="1" smtClean="0">
                <a:solidFill>
                  <a:schemeClr val="bg1"/>
                </a:solidFill>
              </a:rPr>
              <a:t>Magnin</a:t>
            </a:r>
            <a:r>
              <a:rPr lang="fr-FR" dirty="0" smtClean="0">
                <a:solidFill>
                  <a:schemeClr val="bg1"/>
                </a:solidFill>
              </a:rPr>
              <a:t> (Dijon)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Huile sur toile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u="sng" dirty="0" smtClean="0"/>
          </a:p>
          <a:p>
            <a:r>
              <a:rPr lang="fr-FR" u="sng" dirty="0" smtClean="0"/>
              <a:t>Date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fin XIX </a:t>
            </a:r>
            <a:r>
              <a:rPr lang="fr-FR" dirty="0" err="1" smtClean="0"/>
              <a:t>ème</a:t>
            </a:r>
            <a:r>
              <a:rPr lang="fr-FR" dirty="0" smtClean="0"/>
              <a:t> siècle 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Le Serment d’Hannibal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anonyme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Serment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030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http://www.culture.gouv.fr/Wave/image/joconde/0532/m501104_09-538528_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62281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20838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Royal collection trust </a:t>
            </a:r>
            <a:r>
              <a:rPr lang="fr-FR" dirty="0" err="1" smtClean="0">
                <a:solidFill>
                  <a:schemeClr val="bg1"/>
                </a:solidFill>
              </a:rPr>
              <a:t>Her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majesty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Queen</a:t>
            </a:r>
            <a:r>
              <a:rPr lang="fr-FR" dirty="0" smtClean="0">
                <a:solidFill>
                  <a:schemeClr val="bg1"/>
                </a:solidFill>
              </a:rPr>
              <a:t> Elisabeth  II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Huile sur toile (224,9 * 307,7 cm)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u="sng" dirty="0" smtClean="0"/>
          </a:p>
          <a:p>
            <a:r>
              <a:rPr lang="fr-FR" u="sng" dirty="0" smtClean="0"/>
              <a:t>Date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1770 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The </a:t>
            </a:r>
            <a:r>
              <a:rPr lang="fr-FR" dirty="0" err="1" smtClean="0">
                <a:solidFill>
                  <a:schemeClr val="tx1"/>
                </a:solidFill>
              </a:rPr>
              <a:t>Oath</a:t>
            </a:r>
            <a:r>
              <a:rPr lang="fr-FR" dirty="0" smtClean="0">
                <a:solidFill>
                  <a:schemeClr val="tx1"/>
                </a:solidFill>
              </a:rPr>
              <a:t> of Hannibal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Benjamin West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Serment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031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Le serment d Hannibal, huile de Benjamin West (1738-1820, United Sta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6228185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4082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Albert André (Bagnols-sur-Cèze)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1878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Passage du Rhône par les troupes d’Hannibal à Roquemaure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Henri Paul MOTTE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Eléphant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032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http://upload.wikimedia.org/wikipedia/commons/9/9e/Hannibal_traverse_le_Rh%C3%B4ne_Henri_Motte_1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62281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7131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de Rabat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bronze de Volubilis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inconnu </a:t>
            </a:r>
            <a:r>
              <a:rPr lang="fr-FR" smtClean="0"/>
              <a:t>, découvert en 1946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 enfant 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inconnu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033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google.fr/url?source=imglanding&amp;ct=img&amp;q=http://www.qsl.net/va2mcf/dates%20historique/juin/01%20juin/Hannibal.jpg&amp;sa=X&amp;ei=aHljVeHGO4aGzAOU0YCwCw&amp;ved=0CAkQ8wc&amp;usg=AFQjCNEA8v5FD0yNZKo6g-KYT4TrrsgqG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3352775" cy="4710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0868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1866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La traversée des Alpes par Hannibal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</a:t>
            </a:r>
            <a:r>
              <a:rPr lang="fr-FR" dirty="0" err="1" smtClean="0"/>
              <a:t>Gottlob</a:t>
            </a:r>
            <a:r>
              <a:rPr lang="fr-FR" dirty="0" smtClean="0"/>
              <a:t> Heinrich </a:t>
            </a:r>
            <a:r>
              <a:rPr lang="fr-FR" dirty="0" err="1" smtClean="0"/>
              <a:t>Leutemann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034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google.fr/url?source=imglanding&amp;ct=img&amp;q=http://upload.wikimedia.org/wikipedia/commons/thumb/d/dc/Hannibal3.jpg/887px-Hannibal3.jpg&amp;sa=X&amp;ei=f9NoVc_8JfPe7AbJv4CgCg&amp;ved=0CAkQ8wc&amp;usg=AFQjCNGitA5DVjfDMbbYPnawlKAY3UKhB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4788024" cy="51633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49080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 humoristique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1881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La traversée des Alpes par Hannibal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John </a:t>
            </a:r>
            <a:r>
              <a:rPr lang="fr-FR" dirty="0" err="1" smtClean="0"/>
              <a:t>Leech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035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0178" name="Picture 2" descr="http://www.google.fr/url?source=imglanding&amp;ct=img&amp;q=http://upload.wikimedia.org/wikipedia/commons/2/21/Comic_History_of_Rome_p_173_Hannibal_crossing_the_Alps.jpg&amp;sa=X&amp;ei=-dNoVfnXFObU7AbAnYOIBA&amp;ved=0CAkQ8wc&amp;usg=AFQjCNHEAMeZH2kxmn2AhC9QJ97oIhGe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4610100" cy="5167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:</a:t>
            </a:r>
            <a:r>
              <a:rPr lang="fr-FR" dirty="0" smtClean="0">
                <a:solidFill>
                  <a:schemeClr val="bg1"/>
                </a:solidFill>
              </a:rPr>
              <a:t> tableau exposé en 1905 au salon des artistes français.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49080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tableau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 tableau disparu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 traversant les Alpes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Albert Charpentier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036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1206" name="Picture 6" descr="http://www.google.fr/url?source=imglanding&amp;ct=img&amp;q=http://www.musee-dauphinois.fr/uploads/Image/40/WEB_CHEMIN_13468_1303139224.jpg&amp;sa=X&amp;ei=PtZoVb62Osm17gb9roHoBA&amp;ved=0CAkQ8wc&amp;usg=AFQjCNEJ1MjxRSdQC1ZDjhkucSJdS_72L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5810250" cy="4791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Tate </a:t>
            </a:r>
            <a:r>
              <a:rPr lang="fr-FR" dirty="0" err="1" smtClean="0">
                <a:solidFill>
                  <a:schemeClr val="bg1"/>
                </a:solidFill>
              </a:rPr>
              <a:t>Gallery</a:t>
            </a:r>
            <a:r>
              <a:rPr lang="fr-FR" dirty="0" smtClean="0">
                <a:solidFill>
                  <a:schemeClr val="bg1"/>
                </a:solidFill>
              </a:rPr>
              <a:t> ( Londres)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peinture sur huile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1812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Snow </a:t>
            </a:r>
            <a:r>
              <a:rPr lang="fr-FR" dirty="0" err="1" smtClean="0">
                <a:solidFill>
                  <a:schemeClr val="tx1"/>
                </a:solidFill>
              </a:rPr>
              <a:t>storm</a:t>
            </a:r>
            <a:r>
              <a:rPr lang="fr-FR" dirty="0" smtClean="0">
                <a:solidFill>
                  <a:schemeClr val="tx1"/>
                </a:solidFill>
              </a:rPr>
              <a:t> : Hannibal and </a:t>
            </a:r>
            <a:r>
              <a:rPr lang="fr-FR" dirty="0" err="1" smtClean="0">
                <a:solidFill>
                  <a:schemeClr val="tx1"/>
                </a:solidFill>
              </a:rPr>
              <a:t>his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Army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crossing</a:t>
            </a:r>
            <a:r>
              <a:rPr lang="fr-FR" dirty="0" smtClean="0">
                <a:solidFill>
                  <a:schemeClr val="tx1"/>
                </a:solidFill>
              </a:rPr>
              <a:t> the </a:t>
            </a:r>
            <a:r>
              <a:rPr lang="fr-FR" dirty="0" err="1" smtClean="0">
                <a:solidFill>
                  <a:schemeClr val="tx1"/>
                </a:solidFill>
              </a:rPr>
              <a:t>Alps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J.M.W. Turner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001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Tempête de neige Hannibal et son armée franchissant les Alpes, huile de William Turner (1789-1862, United Kingdom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84784"/>
            <a:ext cx="6228183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5621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49080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tableau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 XIX </a:t>
            </a:r>
            <a:r>
              <a:rPr lang="fr-FR" dirty="0" err="1" smtClean="0"/>
              <a:t>ème</a:t>
            </a:r>
            <a:r>
              <a:rPr lang="fr-FR" dirty="0" smtClean="0"/>
              <a:t> siècle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Le passage des Alpes par Hannibal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Adrien Emmanuel Marie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037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1202" name="Picture 2" descr="http://www.google.fr/url?source=imglanding&amp;ct=img&amp;q=http://www.musee-dauphinois.fr/uploads/Image/bb/WEB_CHEMIN_13461_1303138956.jpg&amp;sa=X&amp;ei=9dRoVZToBYmu7Abjp4PwBg&amp;ved=0CAkQ8wc&amp;usg=AFQjCNHUg0xKz4JFCz3bO9M5tfML9Vecd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6156176" cy="4391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XVIII </a:t>
            </a:r>
            <a:r>
              <a:rPr lang="fr-FR" dirty="0" err="1" smtClean="0"/>
              <a:t>eme</a:t>
            </a:r>
            <a:r>
              <a:rPr lang="fr-FR" dirty="0" smtClean="0"/>
              <a:t> siècle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Scène de bataille : Hannibal contre les Romains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: Claude Joseph VERDIER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038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3250" name="Picture 2" descr="http://www.google.fr/url?source=imglanding&amp;ct=img&amp;q=http://www.musee-dauphinois.fr/uploads/Image/8e/WEB_CHEMIN_13467_1303139182.jpg&amp;sa=X&amp;ei=_9ZoVejVC8uy7QajpIKIBQ&amp;ved=0CAkQ8wc&amp;usg=AFQjCNH34fofhpI44MRQR7eVOmvqxHYX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6228184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70428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:</a:t>
            </a:r>
            <a:r>
              <a:rPr lang="fr-FR" dirty="0" smtClean="0"/>
              <a:t> </a:t>
            </a:r>
            <a:r>
              <a:rPr lang="fr-FR" dirty="0" err="1" smtClean="0"/>
              <a:t>Badisches</a:t>
            </a:r>
            <a:r>
              <a:rPr lang="fr-FR" dirty="0" smtClean="0"/>
              <a:t> </a:t>
            </a:r>
            <a:r>
              <a:rPr lang="fr-FR" dirty="0" err="1" smtClean="0"/>
              <a:t>Landesmuseum</a:t>
            </a:r>
            <a:r>
              <a:rPr lang="fr-FR" dirty="0" smtClean="0"/>
              <a:t>, Karlsruhe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49080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4</a:t>
            </a:r>
            <a:r>
              <a:rPr lang="fr-FR" baseline="30000" dirty="0" smtClean="0"/>
              <a:t>ème</a:t>
            </a:r>
            <a:r>
              <a:rPr lang="fr-FR" dirty="0" smtClean="0"/>
              <a:t> carton consacré à Hannibal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 1842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 </a:t>
            </a:r>
            <a:r>
              <a:rPr lang="de-DE" dirty="0" smtClean="0">
                <a:solidFill>
                  <a:schemeClr val="tx1"/>
                </a:solidFill>
              </a:rPr>
              <a:t>Kampf mit den Elementen in der Eisregion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Alfred Rethel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039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4276" name="Picture 4" descr="http://upload.wikimedia.org/wikipedia/commons/5/5e/Alfred_Rethel_Hannibalszug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6072088" cy="4536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Lieu</a:t>
            </a:r>
            <a:r>
              <a:rPr lang="fr-FR" dirty="0" smtClean="0"/>
              <a:t> : </a:t>
            </a:r>
            <a:r>
              <a:rPr lang="fr-FR" dirty="0" err="1" smtClean="0"/>
              <a:t>Badisches</a:t>
            </a:r>
            <a:r>
              <a:rPr lang="fr-FR" dirty="0" smtClean="0"/>
              <a:t> </a:t>
            </a:r>
            <a:r>
              <a:rPr lang="fr-FR" dirty="0" err="1" smtClean="0"/>
              <a:t>Landesmuseum</a:t>
            </a:r>
            <a:r>
              <a:rPr lang="fr-FR" dirty="0" smtClean="0"/>
              <a:t>, Karlsruhe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6</a:t>
            </a:r>
            <a:r>
              <a:rPr lang="fr-FR" baseline="30000" dirty="0" smtClean="0"/>
              <a:t>ème</a:t>
            </a:r>
            <a:r>
              <a:rPr lang="fr-FR" dirty="0" smtClean="0"/>
              <a:t> carton consacré à Hannibal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: 1842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de-DE" dirty="0" smtClean="0">
                <a:solidFill>
                  <a:schemeClr val="tx1"/>
                </a:solidFill>
              </a:rPr>
              <a:t>Hannibal zeigt seinem Heere von der Höhe der Berge herab die Gefilde Italiens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Alfred Rethel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040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5298" name="Picture 2" descr="http://www.google.fr/url?source=imglanding&amp;ct=img&amp;q=http://www.musee-dauphinois.fr/uploads/Image/d1/WEB_CHEMIN_13464_1303139062.jpg&amp;sa=X&amp;ei=ONhoVb6-GcmS7Ab0joI4&amp;ved=0CAkQ8wc&amp;usg=AFQjCNFAPLvnmeJDTvD61r__SfZooIB8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5762625" cy="4829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0868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:</a:t>
            </a:r>
            <a:r>
              <a:rPr lang="fr-FR" dirty="0" smtClean="0"/>
              <a:t> </a:t>
            </a:r>
            <a:r>
              <a:rPr lang="fr-FR" dirty="0" err="1" smtClean="0"/>
              <a:t>Badisches</a:t>
            </a:r>
            <a:r>
              <a:rPr lang="fr-FR" dirty="0" smtClean="0"/>
              <a:t> </a:t>
            </a:r>
            <a:r>
              <a:rPr lang="fr-FR" dirty="0" err="1" smtClean="0"/>
              <a:t>Landesmuseum</a:t>
            </a:r>
            <a:r>
              <a:rPr lang="fr-FR" dirty="0" smtClean="0"/>
              <a:t>, Karlsruhe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49080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2</a:t>
            </a:r>
            <a:r>
              <a:rPr lang="fr-FR" baseline="30000" dirty="0" smtClean="0"/>
              <a:t>ème</a:t>
            </a:r>
            <a:r>
              <a:rPr lang="fr-FR" dirty="0" smtClean="0"/>
              <a:t> carton consacré à Hannibal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 1842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de-DE" dirty="0" err="1" smtClean="0">
                <a:solidFill>
                  <a:schemeClr val="tx1"/>
                </a:solidFill>
              </a:rPr>
              <a:t>Hannibal’s</a:t>
            </a:r>
            <a:r>
              <a:rPr lang="de-DE" dirty="0" smtClean="0">
                <a:solidFill>
                  <a:schemeClr val="tx1"/>
                </a:solidFill>
              </a:rPr>
              <a:t> afrikanisches Heer erblickt im Anmarsch auf Italien beim </a:t>
            </a:r>
            <a:r>
              <a:rPr lang="de-DE" dirty="0" err="1" smtClean="0">
                <a:solidFill>
                  <a:schemeClr val="tx1"/>
                </a:solidFill>
              </a:rPr>
              <a:t>Ueberschreiten</a:t>
            </a:r>
            <a:r>
              <a:rPr lang="de-DE" dirty="0" smtClean="0">
                <a:solidFill>
                  <a:schemeClr val="tx1"/>
                </a:solidFill>
              </a:rPr>
              <a:t> der </a:t>
            </a:r>
            <a:r>
              <a:rPr lang="de-DE" dirty="0" err="1" smtClean="0">
                <a:solidFill>
                  <a:schemeClr val="tx1"/>
                </a:solidFill>
              </a:rPr>
              <a:t>Druentia</a:t>
            </a:r>
            <a:r>
              <a:rPr lang="de-DE" dirty="0" smtClean="0">
                <a:solidFill>
                  <a:schemeClr val="tx1"/>
                </a:solidFill>
              </a:rPr>
              <a:t> die schneebedeckten Berge.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Alfred Rethel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041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7346" name="Picture 2" descr="http://upload.wikimedia.org/wikipedia/commons/3/3f/Alfred_Rethel_Hannibalszug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5508103" cy="440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:</a:t>
            </a:r>
            <a:r>
              <a:rPr lang="fr-FR" dirty="0" smtClean="0"/>
              <a:t> </a:t>
            </a:r>
            <a:r>
              <a:rPr lang="fr-FR" dirty="0" err="1" smtClean="0"/>
              <a:t>Badisches</a:t>
            </a:r>
            <a:r>
              <a:rPr lang="fr-FR" dirty="0" smtClean="0"/>
              <a:t> </a:t>
            </a:r>
            <a:r>
              <a:rPr lang="fr-FR" dirty="0" err="1" smtClean="0"/>
              <a:t>Landesmuseum</a:t>
            </a:r>
            <a:r>
              <a:rPr lang="fr-FR" dirty="0" smtClean="0"/>
              <a:t>, Karlsruhe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49080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1er carton consacré à Hannibal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 1842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u="sng" dirty="0" err="1" smtClean="0">
                <a:solidFill>
                  <a:schemeClr val="tx1"/>
                </a:solidFill>
              </a:rPr>
              <a:t>Titre</a:t>
            </a:r>
            <a:r>
              <a:rPr lang="de-DE" u="sng" dirty="0" smtClean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: Schweizer Alpenhirten betrachten die im </a:t>
            </a:r>
            <a:r>
              <a:rPr lang="de-DE" dirty="0" err="1" smtClean="0">
                <a:solidFill>
                  <a:schemeClr val="tx1"/>
                </a:solidFill>
              </a:rPr>
              <a:t>aufthauenden</a:t>
            </a:r>
            <a:r>
              <a:rPr lang="de-DE" dirty="0" smtClean="0">
                <a:solidFill>
                  <a:schemeClr val="tx1"/>
                </a:solidFill>
              </a:rPr>
              <a:t> Schnee sichtbaren Spuren des Heerzuges der Karthager</a:t>
            </a:r>
            <a:r>
              <a:rPr lang="de-DE" dirty="0" smtClean="0"/>
              <a:t>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Alfred Rethel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042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6322" name="Picture 2" descr="File:Alfred Rethel Hannibalszug 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5868143" cy="5080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:</a:t>
            </a:r>
            <a:r>
              <a:rPr lang="fr-FR" dirty="0" smtClean="0"/>
              <a:t> </a:t>
            </a:r>
            <a:r>
              <a:rPr lang="fr-FR" dirty="0" err="1" smtClean="0"/>
              <a:t>Badisches</a:t>
            </a:r>
            <a:r>
              <a:rPr lang="fr-FR" dirty="0" smtClean="0"/>
              <a:t> </a:t>
            </a:r>
            <a:r>
              <a:rPr lang="fr-FR" dirty="0" err="1" smtClean="0"/>
              <a:t>Landesmuseum</a:t>
            </a:r>
            <a:r>
              <a:rPr lang="fr-FR" dirty="0" smtClean="0"/>
              <a:t>, Karlsruhe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49080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5</a:t>
            </a:r>
            <a:r>
              <a:rPr lang="fr-FR" baseline="30000" dirty="0" smtClean="0"/>
              <a:t>ème</a:t>
            </a:r>
            <a:r>
              <a:rPr lang="fr-FR" dirty="0" smtClean="0"/>
              <a:t> carton consacré à Hannibal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 1842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u="sng" dirty="0" err="1" smtClean="0">
                <a:solidFill>
                  <a:schemeClr val="tx1"/>
                </a:solidFill>
              </a:rPr>
              <a:t>Titre</a:t>
            </a:r>
            <a:r>
              <a:rPr lang="de-DE" u="sng" dirty="0" smtClean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: Blick in eine Gletscherspalte mit verunglückten punischen Kriegern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Alfred Rethel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043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9394" name="Picture 2" descr="File:Alfred Rethel Hannibalszug 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16832"/>
            <a:ext cx="5948501" cy="4149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:</a:t>
            </a:r>
            <a:r>
              <a:rPr lang="fr-FR" dirty="0" smtClean="0"/>
              <a:t> </a:t>
            </a:r>
            <a:r>
              <a:rPr lang="fr-FR" dirty="0" err="1" smtClean="0"/>
              <a:t>Badisches</a:t>
            </a:r>
            <a:r>
              <a:rPr lang="fr-FR" dirty="0" smtClean="0"/>
              <a:t> </a:t>
            </a:r>
            <a:r>
              <a:rPr lang="fr-FR" dirty="0" err="1" smtClean="0"/>
              <a:t>Landesmuseum</a:t>
            </a:r>
            <a:r>
              <a:rPr lang="fr-FR" dirty="0" smtClean="0"/>
              <a:t>, Karlsruhe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49080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3eme carton consacré à Hannibal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 1842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u="sng" dirty="0" err="1" smtClean="0">
                <a:solidFill>
                  <a:schemeClr val="tx1"/>
                </a:solidFill>
              </a:rPr>
              <a:t>Titre</a:t>
            </a:r>
            <a:r>
              <a:rPr lang="de-DE" u="sng" dirty="0" smtClean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: Gefahren und Strapazen des Heeres bei seinem durch Angriffe der Helvetier erschwerten Marsche über die stürmischen Alpenpässe</a:t>
            </a:r>
            <a:r>
              <a:rPr lang="de-DE" dirty="0" smtClean="0"/>
              <a:t>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Alfred Rethel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044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8370" name="Picture 2" descr="http://upload.wikimedia.org/wikipedia/commons/6/69/Alfred_Rethel_Hannibalszug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5724128" cy="4653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u="sng" dirty="0" smtClean="0"/>
          </a:p>
          <a:p>
            <a:r>
              <a:rPr lang="fr-FR" u="sng" dirty="0" smtClean="0"/>
              <a:t>Date</a:t>
            </a:r>
            <a:r>
              <a:rPr lang="fr-FR" dirty="0" smtClean="0"/>
              <a:t> :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Le Serment d’Hannibal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Serment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045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3" descr="http://i.ebayimg.com/00/s/OTQ2WDcwMA==/$T2eC16hHJI!E9qSO-S8OBQbZJNzSOQ~~60_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4860032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6821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Lieu</a:t>
            </a:r>
            <a:r>
              <a:rPr lang="fr-FR" dirty="0" smtClean="0"/>
              <a:t>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de-DE" dirty="0" smtClean="0">
                <a:solidFill>
                  <a:schemeClr val="tx1"/>
                </a:solidFill>
              </a:rPr>
              <a:t>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Auteur: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046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HANNIBAL-Barca-GENERAL-CARTHAGE-Hanni-baal-Punic-Carthaginian-IMAGE-1963-V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5854962" cy="4078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0868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Jardin Tuileries (Paris)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Statue (marbre)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1687-1688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 compte les anneaux des chevaliers romains tués à la bataille de Cannes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Sébastien Slodtz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002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File:Paris - Jardin des Tuileries - Sébastien Slodtz - Hannibal - PA00085992 - 0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84784"/>
            <a:ext cx="3810000" cy="5210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06423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27*20 cm</a:t>
            </a:r>
            <a:r>
              <a:rPr lang="en-US" dirty="0" smtClean="0"/>
              <a:t> Original Halftone Print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1943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err="1" smtClean="0">
                <a:solidFill>
                  <a:schemeClr val="tx1"/>
                </a:solidFill>
              </a:rPr>
              <a:t>Titre</a:t>
            </a:r>
            <a:r>
              <a:rPr lang="en-US" dirty="0" smtClean="0">
                <a:solidFill>
                  <a:schemeClr val="tx1"/>
                </a:solidFill>
              </a:rPr>
              <a:t> : Hannibal of Carthage grieving after receiving his brother's head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: Claude Joseph VERDIER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047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1" descr="http://i.ebayimg.com/00/s/MTE5MlgxNTAw/z/A7gAAOSwQItT-RmC/$_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5906484" cy="3789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70428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Lieu</a:t>
            </a:r>
            <a:r>
              <a:rPr lang="fr-FR" dirty="0" smtClean="0"/>
              <a:t>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de-DE" dirty="0" err="1" smtClean="0">
                <a:solidFill>
                  <a:schemeClr val="tx1"/>
                </a:solidFill>
              </a:rPr>
              <a:t>Hamilcar</a:t>
            </a:r>
            <a:r>
              <a:rPr lang="de-DE" dirty="0" smtClean="0">
                <a:solidFill>
                  <a:schemeClr val="tx1"/>
                </a:solidFill>
              </a:rPr>
              <a:t>, </a:t>
            </a:r>
            <a:r>
              <a:rPr lang="de-DE" dirty="0" err="1" smtClean="0">
                <a:solidFill>
                  <a:schemeClr val="tx1"/>
                </a:solidFill>
              </a:rPr>
              <a:t>père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d‘Hannibal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Auteur: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048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2" name="Picture 2" descr="http://www.histoire-fr.com/images/Hamilca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3367261" cy="4922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08689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Lieu</a:t>
            </a:r>
            <a:r>
              <a:rPr lang="fr-FR" dirty="0" smtClean="0"/>
              <a:t>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de-DE" dirty="0" smtClean="0">
                <a:solidFill>
                  <a:schemeClr val="tx1"/>
                </a:solidFill>
              </a:rPr>
              <a:t>Hasdrubal le </a:t>
            </a:r>
            <a:r>
              <a:rPr lang="de-DE" dirty="0" err="1" smtClean="0">
                <a:solidFill>
                  <a:schemeClr val="tx1"/>
                </a:solidFill>
              </a:rPr>
              <a:t>beau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Auteur: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049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3" name="Picture 2" descr="http://www.histoire-fr.com/images/Hasdrubal%20le%20bea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4135363" cy="4418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0868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Paul Valery (Sète)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2000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Contournement de Sète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 </a:t>
            </a:r>
            <a:r>
              <a:rPr lang="fr-FR" dirty="0" smtClean="0"/>
              <a:t>: Robert </a:t>
            </a:r>
            <a:r>
              <a:rPr lang="fr-FR" dirty="0" err="1" smtClean="0"/>
              <a:t>Combas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Eléphant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050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2" name="Picture 2" descr="Le contournement de Sète par Hannib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5314875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71319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Type: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1943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err="1" smtClean="0">
                <a:solidFill>
                  <a:schemeClr val="tx1"/>
                </a:solidFill>
              </a:rPr>
              <a:t>Titre</a:t>
            </a:r>
            <a:r>
              <a:rPr lang="en-US" dirty="0" smtClean="0">
                <a:solidFill>
                  <a:schemeClr val="tx1"/>
                </a:solidFill>
              </a:rPr>
              <a:t> : La </a:t>
            </a:r>
            <a:r>
              <a:rPr lang="en-US" dirty="0" err="1" smtClean="0">
                <a:solidFill>
                  <a:schemeClr val="tx1"/>
                </a:solidFill>
              </a:rPr>
              <a:t>prise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Telesia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: Benedict MASSON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051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 descr="Titre de l'image : Benedict Masson - The Taking of Thelesia by Hannibal and his Arm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5789443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704286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Lieu</a:t>
            </a:r>
            <a:r>
              <a:rPr lang="fr-FR" dirty="0" smtClean="0"/>
              <a:t> : </a:t>
            </a:r>
            <a:r>
              <a:rPr lang="fr-FR" dirty="0" err="1" smtClean="0"/>
              <a:t>Museo</a:t>
            </a:r>
            <a:r>
              <a:rPr lang="fr-FR" dirty="0" smtClean="0"/>
              <a:t> de </a:t>
            </a:r>
            <a:r>
              <a:rPr lang="fr-FR" dirty="0" err="1" smtClean="0"/>
              <a:t>Bellas</a:t>
            </a:r>
            <a:r>
              <a:rPr lang="fr-FR" dirty="0" smtClean="0"/>
              <a:t> </a:t>
            </a:r>
            <a:r>
              <a:rPr lang="fr-FR" dirty="0" err="1" smtClean="0"/>
              <a:t>Artes</a:t>
            </a:r>
            <a:r>
              <a:rPr lang="fr-FR" dirty="0" smtClean="0"/>
              <a:t>, Valencia, Spain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: huile sur toile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1869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err="1" smtClean="0">
                <a:solidFill>
                  <a:schemeClr val="tx1"/>
                </a:solidFill>
              </a:rPr>
              <a:t>Titre</a:t>
            </a:r>
            <a:r>
              <a:rPr lang="en-US" dirty="0" smtClean="0">
                <a:solidFill>
                  <a:schemeClr val="tx1"/>
                </a:solidFill>
              </a:rPr>
              <a:t> : </a:t>
            </a:r>
            <a:r>
              <a:rPr lang="en-US" dirty="0" err="1" smtClean="0">
                <a:solidFill>
                  <a:schemeClr val="tx1"/>
                </a:solidFill>
              </a:rPr>
              <a:t>Derniers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jours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Sagonte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: Francisco Domingo Marques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052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67586" name="Picture 2" descr="http://imageweb-cdn.magnoliasoft.net/bridgeman/supersize/xjl186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5715000" cy="3448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704286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Lieu </a:t>
            </a:r>
            <a:r>
              <a:rPr lang="fr-FR" dirty="0" smtClean="0"/>
              <a:t>: </a:t>
            </a:r>
            <a:r>
              <a:rPr lang="fr-FR" dirty="0" err="1" smtClean="0"/>
              <a:t>Alcorcon</a:t>
            </a:r>
            <a:r>
              <a:rPr lang="fr-FR" dirty="0" smtClean="0"/>
              <a:t> Espagne http://japa2.cgsociety.org/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: 2012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de-DE" dirty="0" smtClean="0">
                <a:solidFill>
                  <a:schemeClr val="tx1"/>
                </a:solidFill>
              </a:rPr>
              <a:t>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: Jose Antonio </a:t>
            </a:r>
            <a:r>
              <a:rPr lang="fr-FR" dirty="0" err="1" smtClean="0"/>
              <a:t>Penas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053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features.cgsociety.org/newgallerycrits/g55/114855/114855_1356300964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4104456" cy="5017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08689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Lieu</a:t>
            </a:r>
            <a:r>
              <a:rPr lang="fr-FR" dirty="0" smtClean="0"/>
              <a:t> : cabinet des médailles (Paris)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plat dit « bouclier d’Hannibal »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: VIème siècle </a:t>
            </a:r>
            <a:r>
              <a:rPr lang="fr-FR" dirty="0" err="1" smtClean="0"/>
              <a:t>Ap</a:t>
            </a:r>
            <a:r>
              <a:rPr lang="fr-FR" dirty="0" smtClean="0"/>
              <a:t> JC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de-DE" dirty="0" err="1" smtClean="0">
                <a:solidFill>
                  <a:schemeClr val="tx1"/>
                </a:solidFill>
              </a:rPr>
              <a:t>plat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dit</a:t>
            </a:r>
            <a:r>
              <a:rPr lang="de-DE" dirty="0" smtClean="0">
                <a:solidFill>
                  <a:schemeClr val="tx1"/>
                </a:solidFill>
              </a:rPr>
              <a:t> “</a:t>
            </a:r>
            <a:r>
              <a:rPr lang="de-DE" dirty="0" err="1" smtClean="0">
                <a:solidFill>
                  <a:schemeClr val="tx1"/>
                </a:solidFill>
              </a:rPr>
              <a:t>Bouclier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d‘Hannibal</a:t>
            </a:r>
            <a:r>
              <a:rPr lang="de-DE" dirty="0" smtClean="0">
                <a:solidFill>
                  <a:schemeClr val="tx1"/>
                </a:solidFill>
              </a:rPr>
              <a:t>“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: inconnu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054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2" name="Picture 2" descr="2. Plat dit « bouclier d’Hannibal »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132856"/>
            <a:ext cx="4686266" cy="3910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08689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Louvres (Paris)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Tapisserie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copie réalisée en 1688 – 1689 à partir d’un original de 1558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Le combat du Tessin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Giulio </a:t>
            </a:r>
            <a:r>
              <a:rPr lang="fr-FR" dirty="0" err="1" smtClean="0"/>
              <a:t>Pippi</a:t>
            </a:r>
            <a:r>
              <a:rPr lang="fr-FR" dirty="0" smtClean="0"/>
              <a:t> (Romano)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055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insecula.com/PhotosNew/00/00/02/04/ME0000020471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6189953" cy="4227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0870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Louvres (Paris)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Tapisserie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copie réalisée en 1688 – 1690 à partir d’un original de 1558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Le bataille de Zama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Giulio </a:t>
            </a:r>
            <a:r>
              <a:rPr lang="fr-FR" dirty="0" err="1" smtClean="0"/>
              <a:t>Pippi</a:t>
            </a:r>
            <a:r>
              <a:rPr lang="fr-FR" dirty="0" smtClean="0"/>
              <a:t> (Romano)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056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3730" name="Picture 2" descr="http://www.insecula.com/PhotosNew/00/00/02/04/ME0000020467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6204096" cy="4542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087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National de Naples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statue retrouvée à Capoue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?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Buste d’Hannibal  (hypothèse)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inconnu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003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http://tunisie-antique.com/villesantiques/carthage2005/hannib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5"/>
            <a:ext cx="6208303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06423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Louvres (Paris)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Tapisserie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copie réalisée en 1688 – 1689 à partir d’un original de 1535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L’arrivée en Afrique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Giulio </a:t>
            </a:r>
            <a:r>
              <a:rPr lang="fr-FR" dirty="0" err="1" smtClean="0"/>
              <a:t>Pippi</a:t>
            </a:r>
            <a:r>
              <a:rPr lang="fr-FR" dirty="0" smtClean="0"/>
              <a:t> (Romano)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057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2706" name="Picture 2" descr="http://www.insecula.com/PhotosNew/00/00/02/04/ME0000020469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5603173" cy="4552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087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Louvres (Paris)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Tapisserie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copie réalisée en 1688 – 1689 à partir d’un original de 1558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La bataille sur le plateau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Giulio </a:t>
            </a:r>
            <a:r>
              <a:rPr lang="fr-FR" dirty="0" err="1" smtClean="0"/>
              <a:t>Pippi</a:t>
            </a:r>
            <a:r>
              <a:rPr lang="fr-FR" dirty="0" smtClean="0"/>
              <a:t> (Romano)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058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1682" name="Picture 2" descr="http://www.insecula.com/PhotosNew/00/00/02/04/ME000002047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6213244" cy="4770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0870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Louvres (Paris)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Tapisserie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copie réalisée en 1688 – 1689 à partir d’un original de 1558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L’incendie du camp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Giulio </a:t>
            </a:r>
            <a:r>
              <a:rPr lang="fr-FR" dirty="0" err="1" smtClean="0"/>
              <a:t>Pippi</a:t>
            </a:r>
            <a:r>
              <a:rPr lang="fr-FR" dirty="0" smtClean="0"/>
              <a:t> (Romano)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059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4754" name="Picture 2" descr="http://www.insecula.com/PhotosNew/00/00/02/04/ME0000020478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6016757" cy="45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0870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Lieu</a:t>
            </a:r>
            <a:r>
              <a:rPr lang="fr-FR" dirty="0" smtClean="0"/>
              <a:t> : 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dessin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: 1885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de-DE" dirty="0" smtClean="0">
                <a:solidFill>
                  <a:schemeClr val="tx1"/>
                </a:solidFill>
              </a:rPr>
              <a:t>Hannibal et la </a:t>
            </a:r>
            <a:r>
              <a:rPr lang="de-DE" dirty="0" err="1" smtClean="0">
                <a:solidFill>
                  <a:schemeClr val="tx1"/>
                </a:solidFill>
              </a:rPr>
              <a:t>ruse</a:t>
            </a:r>
            <a:r>
              <a:rPr lang="de-DE" dirty="0" smtClean="0">
                <a:solidFill>
                  <a:schemeClr val="tx1"/>
                </a:solidFill>
              </a:rPr>
              <a:t> des </a:t>
            </a:r>
            <a:r>
              <a:rPr lang="de-DE" dirty="0" err="1" smtClean="0">
                <a:solidFill>
                  <a:schemeClr val="tx1"/>
                </a:solidFill>
              </a:rPr>
              <a:t>boeufs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: Jose Antonio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060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2" name="Picture 2" descr="http://upload.wikimedia.org/wikipedia/it/7/71/Diretto_in_Apulia_Annibale_sfugge_al_Temporeggiatore_applicando_torce_sulle_corna_dei_bu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36912"/>
            <a:ext cx="5832129" cy="3342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08689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49080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tableau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 XVIII </a:t>
            </a:r>
            <a:r>
              <a:rPr lang="fr-FR" dirty="0" err="1" smtClean="0"/>
              <a:t>ème</a:t>
            </a:r>
            <a:r>
              <a:rPr lang="fr-FR" dirty="0" smtClean="0"/>
              <a:t> siècle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 traversant les Alpes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Nicolas Henri TARDIEU et  Antoine DIEU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061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6802" name="Picture 2" descr="http://www.histoire-fr.com/images/hannibal_franchissant_alpes_nicolas_henri_tardie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6142845" cy="3845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Versailles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statue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XVII </a:t>
            </a:r>
            <a:r>
              <a:rPr lang="fr-FR" dirty="0" err="1" smtClean="0"/>
              <a:t>ème</a:t>
            </a:r>
            <a:r>
              <a:rPr lang="fr-FR" dirty="0" smtClean="0"/>
              <a:t> siècle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Buste d’Hannibal  (hypothèse)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inconnu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062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57" name="Picture 33" descr="http://www.google.fr/url?source=imglanding&amp;ct=img&amp;q=http://www.bayonl.fr/Versailles/images/SalleMarronniers/fullsize/Hannibal.png&amp;sa=X&amp;ei=gnJvVdD2PMTzUobYgIAE&amp;ved=0CAkQ8wc&amp;usg=AFQjCNEwaaSAOfLCzIBeyyH5JHa-gNoST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6084167" cy="4161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06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</a:t>
            </a:r>
            <a:r>
              <a:rPr lang="fr-FR" dirty="0" err="1" smtClean="0">
                <a:solidFill>
                  <a:schemeClr val="bg1"/>
                </a:solidFill>
              </a:rPr>
              <a:t>privately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owned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</a:t>
            </a:r>
            <a:r>
              <a:rPr lang="fr-FR" dirty="0" err="1" smtClean="0"/>
              <a:t>oil</a:t>
            </a:r>
            <a:r>
              <a:rPr lang="fr-FR" dirty="0" smtClean="0"/>
              <a:t> on </a:t>
            </a:r>
            <a:r>
              <a:rPr lang="fr-FR" dirty="0" err="1" smtClean="0"/>
              <a:t>canvas</a:t>
            </a:r>
            <a:r>
              <a:rPr lang="fr-FR" dirty="0" smtClean="0"/>
              <a:t> 137*122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u="sng" dirty="0" smtClean="0"/>
          </a:p>
          <a:p>
            <a:r>
              <a:rPr lang="fr-FR" u="sng" dirty="0" smtClean="0"/>
              <a:t>Date</a:t>
            </a:r>
            <a:r>
              <a:rPr lang="fr-FR" dirty="0" smtClean="0"/>
              <a:t> : 1682-1752  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The </a:t>
            </a:r>
            <a:r>
              <a:rPr lang="fr-FR" dirty="0" err="1" smtClean="0">
                <a:solidFill>
                  <a:schemeClr val="tx1"/>
                </a:solidFill>
              </a:rPr>
              <a:t>Oath</a:t>
            </a:r>
            <a:r>
              <a:rPr lang="fr-FR" dirty="0" smtClean="0">
                <a:solidFill>
                  <a:schemeClr val="tx1"/>
                </a:solidFill>
              </a:rPr>
              <a:t> of Hannibal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Jacopo </a:t>
            </a:r>
            <a:r>
              <a:rPr lang="fr-FR" dirty="0" err="1" smtClean="0"/>
              <a:t>Amigoni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Serment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063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541222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64082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</a:t>
            </a:r>
            <a:r>
              <a:rPr lang="fr-FR" dirty="0" err="1" smtClean="0">
                <a:solidFill>
                  <a:schemeClr val="bg1"/>
                </a:solidFill>
              </a:rPr>
              <a:t>Germaniches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NationalMuseum</a:t>
            </a:r>
            <a:r>
              <a:rPr lang="fr-FR" dirty="0" smtClean="0">
                <a:solidFill>
                  <a:schemeClr val="bg1"/>
                </a:solidFill>
              </a:rPr>
              <a:t> Nürnberg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u="sng" dirty="0" smtClean="0"/>
          </a:p>
          <a:p>
            <a:r>
              <a:rPr lang="fr-FR" u="sng" dirty="0" smtClean="0"/>
              <a:t>Date</a:t>
            </a:r>
            <a:r>
              <a:rPr lang="fr-FR" dirty="0" smtClean="0"/>
              <a:t> : 1660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The </a:t>
            </a:r>
            <a:r>
              <a:rPr lang="fr-FR" dirty="0" err="1" smtClean="0">
                <a:solidFill>
                  <a:schemeClr val="tx1"/>
                </a:solidFill>
              </a:rPr>
              <a:t>Oath</a:t>
            </a:r>
            <a:r>
              <a:rPr lang="fr-FR" dirty="0" smtClean="0">
                <a:solidFill>
                  <a:schemeClr val="tx1"/>
                </a:solidFill>
              </a:rPr>
              <a:t> of Hannibal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Johann Heinrich </a:t>
            </a:r>
            <a:r>
              <a:rPr lang="fr-FR" dirty="0" err="1" smtClean="0"/>
              <a:t>Schönfeld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Serment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064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dcc.dickinson.edu/sites/all/files/1250px-Sch%C3%B6nfeld-HannibalSwearingOa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6228184" cy="3888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4082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</a:t>
            </a:r>
            <a:r>
              <a:rPr lang="fr-FR" dirty="0" err="1" smtClean="0"/>
              <a:t>ink</a:t>
            </a:r>
            <a:r>
              <a:rPr lang="fr-FR" dirty="0" smtClean="0"/>
              <a:t> on </a:t>
            </a:r>
            <a:r>
              <a:rPr lang="fr-FR" dirty="0" err="1" smtClean="0"/>
              <a:t>paper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u="sng" dirty="0" smtClean="0"/>
          </a:p>
          <a:p>
            <a:r>
              <a:rPr lang="fr-FR" u="sng" dirty="0" smtClean="0"/>
              <a:t>Date</a:t>
            </a:r>
            <a:r>
              <a:rPr lang="fr-FR" dirty="0" smtClean="0"/>
              <a:t> : 2013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The </a:t>
            </a:r>
            <a:r>
              <a:rPr lang="fr-FR" dirty="0" err="1" smtClean="0">
                <a:solidFill>
                  <a:schemeClr val="tx1"/>
                </a:solidFill>
              </a:rPr>
              <a:t>Oath</a:t>
            </a:r>
            <a:r>
              <a:rPr lang="fr-FR" dirty="0" smtClean="0">
                <a:solidFill>
                  <a:schemeClr val="tx1"/>
                </a:solidFill>
              </a:rPr>
              <a:t> of Hannibal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</a:t>
            </a:r>
            <a:r>
              <a:rPr lang="fr-FR" dirty="0" err="1" smtClean="0"/>
              <a:t>Joelle</a:t>
            </a:r>
            <a:r>
              <a:rPr lang="fr-FR" dirty="0" smtClean="0"/>
              <a:t> </a:t>
            </a:r>
            <a:r>
              <a:rPr lang="fr-FR" dirty="0" err="1" smtClean="0"/>
              <a:t>Cicak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Serment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065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1922" name="Picture 2" descr="http://dcc.dickinson.edu/sites/all/files/DCC-Nepos-Drawing-Oa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6044496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40823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illustration </a:t>
            </a:r>
            <a:r>
              <a:rPr lang="fr-FR" dirty="0" err="1" smtClean="0">
                <a:solidFill>
                  <a:schemeClr val="bg1"/>
                </a:solidFill>
              </a:rPr>
              <a:t>fom</a:t>
            </a:r>
            <a:r>
              <a:rPr lang="fr-FR" dirty="0" smtClean="0">
                <a:solidFill>
                  <a:schemeClr val="bg1"/>
                </a:solidFill>
              </a:rPr>
              <a:t> the </a:t>
            </a:r>
            <a:r>
              <a:rPr lang="fr-FR" dirty="0" err="1" smtClean="0">
                <a:solidFill>
                  <a:schemeClr val="bg1"/>
                </a:solidFill>
              </a:rPr>
              <a:t>comic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history</a:t>
            </a:r>
            <a:r>
              <a:rPr lang="fr-FR" dirty="0" smtClean="0">
                <a:solidFill>
                  <a:schemeClr val="bg1"/>
                </a:solidFill>
              </a:rPr>
              <a:t> of Rome (Gilbert Abbott and Beckett)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hand </a:t>
            </a:r>
            <a:r>
              <a:rPr lang="fr-FR" dirty="0" err="1" smtClean="0"/>
              <a:t>colored</a:t>
            </a:r>
            <a:r>
              <a:rPr lang="fr-FR" dirty="0" smtClean="0"/>
              <a:t> plates , </a:t>
            </a:r>
            <a:r>
              <a:rPr lang="fr-FR" dirty="0" err="1" smtClean="0"/>
              <a:t>engraved</a:t>
            </a:r>
            <a:r>
              <a:rPr lang="fr-FR" dirty="0" smtClean="0"/>
              <a:t> on </a:t>
            </a:r>
            <a:r>
              <a:rPr lang="fr-FR" dirty="0" err="1" smtClean="0"/>
              <a:t>steel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u="sng" dirty="0" smtClean="0"/>
          </a:p>
          <a:p>
            <a:r>
              <a:rPr lang="fr-FR" u="sng" dirty="0" smtClean="0"/>
              <a:t>Date</a:t>
            </a:r>
            <a:r>
              <a:rPr lang="fr-FR" dirty="0" smtClean="0"/>
              <a:t> : 1850</a:t>
            </a:r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The </a:t>
            </a:r>
            <a:r>
              <a:rPr lang="fr-FR" dirty="0" err="1" smtClean="0">
                <a:solidFill>
                  <a:schemeClr val="tx1"/>
                </a:solidFill>
              </a:rPr>
              <a:t>Oath</a:t>
            </a:r>
            <a:r>
              <a:rPr lang="fr-FR" dirty="0" smtClean="0">
                <a:solidFill>
                  <a:schemeClr val="tx1"/>
                </a:solidFill>
              </a:rPr>
              <a:t> of Hannibal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John </a:t>
            </a:r>
            <a:r>
              <a:rPr lang="fr-FR" dirty="0" err="1" smtClean="0"/>
              <a:t>Leech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Serment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066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2946" name="Picture 2" descr="http://dcc.dickinson.edu/sites/all/files/560px-Leech-HannibalSwearsEternalHatredToTheRoman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848"/>
            <a:ext cx="6012160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4082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British Museum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pièce de monnaie en argent  (14,61 g , D 25mm)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</a:t>
            </a:r>
            <a:r>
              <a:rPr lang="fr-FR" dirty="0" err="1" smtClean="0"/>
              <a:t>env</a:t>
            </a:r>
            <a:r>
              <a:rPr lang="fr-FR" dirty="0" smtClean="0"/>
              <a:t> 230 av JC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Shekel avec </a:t>
            </a:r>
            <a:r>
              <a:rPr lang="fr-FR" dirty="0" err="1" smtClean="0">
                <a:solidFill>
                  <a:schemeClr val="tx1"/>
                </a:solidFill>
              </a:rPr>
              <a:t>Melquart</a:t>
            </a:r>
            <a:r>
              <a:rPr lang="fr-FR" dirty="0" smtClean="0">
                <a:solidFill>
                  <a:schemeClr val="tx1"/>
                </a:solidFill>
              </a:rPr>
              <a:t> (recto) et éléphant (verso)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</a:t>
            </a:r>
            <a:r>
              <a:rPr lang="fr-FR" dirty="0" err="1" smtClean="0"/>
              <a:t>Mogente</a:t>
            </a:r>
            <a:r>
              <a:rPr lang="fr-FR" dirty="0" smtClean="0"/>
              <a:t> </a:t>
            </a:r>
            <a:r>
              <a:rPr lang="fr-FR" dirty="0" err="1" smtClean="0"/>
              <a:t>Hoard</a:t>
            </a:r>
            <a:r>
              <a:rPr lang="fr-FR" dirty="0" smtClean="0"/>
              <a:t>, Valencia, Spain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Eléphant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004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0722" name="Picture 2" descr="http://www.google.fr/url?source=imglanding&amp;ct=img&amp;q=http://www.britishmuseum.org/images/k137279_m.jpg&amp;sa=X&amp;ei=HHZjVYS9OOrOygOqtoHADQ&amp;ved=0CAkQ8wc&amp;usg=AFQjCNHp3DuY2biTbEPQadbuq5jWZ-aG3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62281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979565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Musée des beaux arts de Béziers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Tableau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1847 - 1926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Le lac de Trasimène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Joseph Noel Sylvestre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Bataille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067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1" name="Picture 2" descr="http://upload.wikimedia.org/wikipedia/commons/4/49/Sylvestre_Ducar_decapite_Flaminius_(Trasimen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20906"/>
            <a:ext cx="3960440" cy="5143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087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Library of </a:t>
            </a:r>
            <a:r>
              <a:rPr lang="fr-FR" dirty="0" err="1" smtClean="0">
                <a:solidFill>
                  <a:schemeClr val="bg1"/>
                </a:solidFill>
              </a:rPr>
              <a:t>congress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49080"/>
            <a:ext cx="288032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 20*24 reproduction </a:t>
            </a:r>
            <a:r>
              <a:rPr lang="fr-FR" dirty="0" err="1" smtClean="0"/>
              <a:t>print</a:t>
            </a: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1819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Hannibal traversant les Alpes  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Bartolomeo </a:t>
            </a:r>
            <a:r>
              <a:rPr lang="fr-FR" dirty="0" err="1" smtClean="0"/>
              <a:t>Pinelli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passage des Alpes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068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ecx.images-amazon.com/images/I/71v1Gnx%2BgTL._SL10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5778806" cy="4611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1238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Rue de Cartagena (Murcia, </a:t>
            </a:r>
            <a:r>
              <a:rPr lang="fr-FR" dirty="0" err="1" smtClean="0">
                <a:solidFill>
                  <a:schemeClr val="bg1"/>
                </a:solidFill>
              </a:rPr>
              <a:t>spain</a:t>
            </a:r>
            <a:r>
              <a:rPr lang="fr-FR" dirty="0" smtClean="0">
                <a:solidFill>
                  <a:schemeClr val="bg1"/>
                </a:solidFill>
              </a:rPr>
              <a:t>)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statue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?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Buste d’Hannibal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?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005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9698" name="Picture 2" descr="http://www.google.fr/url?source=imglanding&amp;ct=img&amp;q=http://romanheritage.com/imagftp/Spain_Murcia_Cartagena_estatua_statue_Hannibal-s_Anibal_-2-.JPG&amp;sa=X&amp;ei=bXZjVdHhH6qBywOCwICYAg&amp;ved=0CAkQ8wc&amp;usg=AFQjCNFPzlS0rq80lf30QB243OpGOANA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4286250" cy="5210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484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3680" y="5425680"/>
            <a:ext cx="288032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bg1"/>
                </a:solidFill>
              </a:rPr>
              <a:t>Lieu </a:t>
            </a:r>
            <a:r>
              <a:rPr lang="fr-FR" dirty="0" smtClean="0">
                <a:solidFill>
                  <a:schemeClr val="bg1"/>
                </a:solidFill>
              </a:rPr>
              <a:t>: </a:t>
            </a:r>
            <a:r>
              <a:rPr lang="fr-FR" dirty="0" err="1" smtClean="0">
                <a:solidFill>
                  <a:schemeClr val="bg1"/>
                </a:solidFill>
              </a:rPr>
              <a:t>Gebze</a:t>
            </a:r>
            <a:r>
              <a:rPr lang="fr-FR" dirty="0" smtClean="0">
                <a:solidFill>
                  <a:schemeClr val="bg1"/>
                </a:solidFill>
              </a:rPr>
              <a:t> (Turquie)   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84784"/>
            <a:ext cx="6228184" cy="51845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6263680" y="4124803"/>
            <a:ext cx="2880320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Type</a:t>
            </a:r>
            <a:r>
              <a:rPr lang="fr-FR" dirty="0" smtClean="0"/>
              <a:t> : stèle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259891" y="2796460"/>
            <a:ext cx="2880320" cy="12241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Date</a:t>
            </a:r>
            <a:r>
              <a:rPr lang="fr-FR" dirty="0" smtClean="0"/>
              <a:t> : ?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6228184" cy="1296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u="sng" dirty="0" smtClean="0">
                <a:solidFill>
                  <a:schemeClr val="tx1"/>
                </a:solidFill>
              </a:rPr>
              <a:t>Titre </a:t>
            </a:r>
            <a:r>
              <a:rPr lang="fr-FR" dirty="0" smtClean="0">
                <a:solidFill>
                  <a:schemeClr val="tx1"/>
                </a:solidFill>
              </a:rPr>
              <a:t>: Visage d’Hannibal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7451" y="1484784"/>
            <a:ext cx="288032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/>
              <a:t>Auteur</a:t>
            </a:r>
            <a:r>
              <a:rPr lang="fr-FR" dirty="0" smtClean="0"/>
              <a:t> : A la demande d’</a:t>
            </a:r>
            <a:r>
              <a:rPr lang="fr-FR" dirty="0" err="1" smtClean="0"/>
              <a:t>Attaturk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277451" y="764704"/>
            <a:ext cx="2880320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Thème</a:t>
            </a:r>
            <a:r>
              <a:rPr lang="fr-FR" dirty="0" smtClean="0">
                <a:solidFill>
                  <a:schemeClr val="tx1"/>
                </a:solidFill>
              </a:rPr>
              <a:t> : Hannibal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7452" y="116632"/>
            <a:ext cx="2866548" cy="579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u="sng" dirty="0" smtClean="0">
                <a:solidFill>
                  <a:schemeClr val="tx1"/>
                </a:solidFill>
              </a:rPr>
              <a:t>Référence </a:t>
            </a:r>
            <a:r>
              <a:rPr lang="fr-FR" dirty="0" smtClean="0">
                <a:solidFill>
                  <a:schemeClr val="tx1"/>
                </a:solidFill>
              </a:rPr>
              <a:t>: 006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28674" name="Picture 2" descr="http://www.google.fr/url?source=imglanding&amp;ct=img&amp;q=http://www.istanbulguide.net/picture/gebze-hannibal-aniti.jpg&amp;sa=X&amp;ei=pnZjVZe6IYTuyQO2hoGQBQ&amp;ved=0CAkQ8wc&amp;usg=AFQjCNHclu8-mJcNJ5fm6yMhpx0L698q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62281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75454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2472</Words>
  <Application>Microsoft Office PowerPoint</Application>
  <PresentationFormat>Affichage à l'écran (4:3)</PresentationFormat>
  <Paragraphs>509</Paragraphs>
  <Slides>71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71</vt:i4>
      </vt:variant>
    </vt:vector>
  </HeadingPairs>
  <TitlesOfParts>
    <vt:vector size="72" baseType="lpstr">
      <vt:lpstr>Thème Office</vt:lpstr>
      <vt:lpstr>Œuvres d’art sur le thème d’Hannibal Barca</vt:lpstr>
      <vt:lpstr>Thèmes des oeuvres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</vt:vector>
  </TitlesOfParts>
  <Company>Crédit Agricole Consumer Finance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Œuvres sur le thème d’Hannibal Barca</dc:title>
  <dc:creator>GRANDFILS Claude</dc:creator>
  <cp:lastModifiedBy>Grandfils</cp:lastModifiedBy>
  <cp:revision>93</cp:revision>
  <dcterms:created xsi:type="dcterms:W3CDTF">2015-05-24T09:02:03Z</dcterms:created>
  <dcterms:modified xsi:type="dcterms:W3CDTF">2015-07-26T13:56:59Z</dcterms:modified>
</cp:coreProperties>
</file>